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3" r:id="rId12"/>
    <p:sldId id="275" r:id="rId13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62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14/04/2019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What a great family we are part of!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 4:7 - 18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Final greeting (18)</a:t>
            </a:r>
          </a:p>
          <a:p>
            <a:r>
              <a:rPr lang="en-GB" sz="3200" b="1" dirty="0" smtClean="0">
                <a:latin typeface="+mj-lt"/>
              </a:rPr>
              <a:t>Paul takes the </a:t>
            </a:r>
            <a:r>
              <a:rPr lang="en-GB" sz="3200" b="1" dirty="0" smtClean="0">
                <a:latin typeface="+mj-lt"/>
              </a:rPr>
              <a:t>stylus </a:t>
            </a:r>
            <a:r>
              <a:rPr lang="en-GB" sz="3200" b="1" dirty="0" smtClean="0">
                <a:latin typeface="+mj-lt"/>
              </a:rPr>
              <a:t>from his scribe and writes a final greeting in his own hand – a personal touch</a:t>
            </a:r>
          </a:p>
          <a:p>
            <a:r>
              <a:rPr lang="en-GB" sz="3200" b="1" dirty="0" smtClean="0">
                <a:latin typeface="+mj-lt"/>
              </a:rPr>
              <a:t>He reminds them again that he is in chains in prison – an encouragement for them to pray for him</a:t>
            </a:r>
          </a:p>
          <a:p>
            <a:r>
              <a:rPr lang="en-GB" sz="3200" b="1" dirty="0" smtClean="0">
                <a:latin typeface="+mj-lt"/>
              </a:rPr>
              <a:t>He wishes and prays that God’s grace will be with them</a:t>
            </a:r>
          </a:p>
          <a:p>
            <a:endParaRPr lang="en-GB" sz="3200" b="1" dirty="0" smtClean="0">
              <a:latin typeface="+mj-lt"/>
            </a:endParaRP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WHAT A GREAT FAMILY WE ARE PART OF!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The early church comprised people from so many differing backgrounds</a:t>
            </a:r>
          </a:p>
          <a:p>
            <a:pPr>
              <a:buNone/>
            </a:pPr>
            <a:r>
              <a:rPr lang="en-GB" sz="3200" b="1" dirty="0" smtClean="0"/>
              <a:t>	Jews</a:t>
            </a:r>
          </a:p>
          <a:p>
            <a:pPr>
              <a:buNone/>
            </a:pPr>
            <a:r>
              <a:rPr lang="en-GB" sz="3200" b="1" dirty="0" smtClean="0"/>
              <a:t>	Gentiles</a:t>
            </a:r>
          </a:p>
          <a:p>
            <a:pPr>
              <a:buNone/>
            </a:pPr>
            <a:r>
              <a:rPr lang="en-GB" sz="3200" b="1" dirty="0" smtClean="0"/>
              <a:t>	slaves</a:t>
            </a:r>
          </a:p>
          <a:p>
            <a:pPr>
              <a:buNone/>
            </a:pPr>
            <a:r>
              <a:rPr lang="en-GB" sz="3200" b="1" dirty="0" smtClean="0"/>
              <a:t>	freemen</a:t>
            </a:r>
          </a:p>
          <a:p>
            <a:pPr>
              <a:buNone/>
            </a:pPr>
            <a:r>
              <a:rPr lang="en-GB" sz="3200" b="1" dirty="0" smtClean="0"/>
              <a:t>	professional people</a:t>
            </a:r>
          </a:p>
          <a:p>
            <a:pPr>
              <a:buNone/>
            </a:pPr>
            <a:r>
              <a:rPr lang="en-GB" sz="3200" b="1" dirty="0" smtClean="0"/>
              <a:t>	ordinary working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WHAT A GREAT FAMILY WE ARE PART OF!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smtClean="0"/>
              <a:t>They </a:t>
            </a:r>
            <a:r>
              <a:rPr lang="en-GB" sz="3200" b="1" dirty="0" smtClean="0"/>
              <a:t>met in the simplicity of houses not large public buildings until the third century</a:t>
            </a:r>
          </a:p>
          <a:p>
            <a:r>
              <a:rPr lang="en-GB" sz="3200" b="1" dirty="0" smtClean="0"/>
              <a:t> God called and equipped people to spread the gospel</a:t>
            </a:r>
          </a:p>
          <a:p>
            <a:r>
              <a:rPr lang="en-GB" sz="3200" b="1" dirty="0" smtClean="0"/>
              <a:t>There was a support network amongst the churches to encourage and strengthen the brethren</a:t>
            </a:r>
          </a:p>
          <a:p>
            <a:r>
              <a:rPr lang="en-GB" sz="3200" b="1" dirty="0" smtClean="0"/>
              <a:t>There was generosity of spirit that ran through the church</a:t>
            </a:r>
          </a:p>
          <a:p>
            <a:r>
              <a:rPr lang="en-GB" sz="3200" b="1" dirty="0" smtClean="0"/>
              <a:t>How do we measure up to all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+mj-lt"/>
              </a:rPr>
              <a:t>Paul is nearing the end of his letter and sends greetings, instructions and encouragements</a:t>
            </a:r>
          </a:p>
          <a:p>
            <a:r>
              <a:rPr lang="en-GB" sz="3200" b="1" dirty="0" smtClean="0">
                <a:latin typeface="+mj-lt"/>
              </a:rPr>
              <a:t>Many people are named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those bringing the letter (postmen) 7 – 9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those who are with Paul in Rome (10 – 14)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people in the churches at Colossae and Laodicea                              (15 -17)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bringing the letter (7 – 9)</a:t>
            </a:r>
          </a:p>
          <a:p>
            <a:r>
              <a:rPr lang="en-GB" sz="3200" b="1" dirty="0" smtClean="0">
                <a:latin typeface="+mj-lt"/>
              </a:rPr>
              <a:t>Tychicus (</a:t>
            </a:r>
            <a:r>
              <a:rPr lang="en-GB" sz="3200" b="1" i="1" dirty="0" smtClean="0">
                <a:latin typeface="+mj-lt"/>
              </a:rPr>
              <a:t>fortunate</a:t>
            </a:r>
            <a:r>
              <a:rPr lang="en-GB" sz="3200" b="1" dirty="0" smtClean="0">
                <a:latin typeface="+mj-lt"/>
              </a:rPr>
              <a:t>) – a faithful brother from Colossae. He was with Paul in Greece and travelled with him to Troas (Acts 20:4), he is mentioned in 4 of Paul’s letters (here, Ephesians 6:21, 2 Timothy 4:12, Titus 3:12).</a:t>
            </a:r>
          </a:p>
          <a:p>
            <a:r>
              <a:rPr lang="en-GB" sz="3200" b="1" dirty="0" smtClean="0">
                <a:latin typeface="+mj-lt"/>
              </a:rPr>
              <a:t>He is a beloved brother, a faithful minister and a fellow servant</a:t>
            </a:r>
          </a:p>
          <a:p>
            <a:r>
              <a:rPr lang="en-GB" sz="3200" b="1" dirty="0" smtClean="0">
                <a:latin typeface="+mj-lt"/>
              </a:rPr>
              <a:t>He would bring the letter to Colossae after an arduous and perilous journey and would explain it to the church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bringing the letter (7 – 9)</a:t>
            </a:r>
          </a:p>
          <a:p>
            <a:r>
              <a:rPr lang="en-GB" sz="3200" b="1" dirty="0" smtClean="0">
                <a:latin typeface="+mj-lt"/>
              </a:rPr>
              <a:t>Onesimus – a runaway slave from Colossae. His master had been Philemon (see the letter to him)</a:t>
            </a:r>
          </a:p>
          <a:p>
            <a:r>
              <a:rPr lang="en-GB" sz="3200" b="1" dirty="0" smtClean="0">
                <a:latin typeface="+mj-lt"/>
              </a:rPr>
              <a:t>He ran away from being a slave, somehow met Paul and gave his life to Jesus</a:t>
            </a:r>
          </a:p>
          <a:p>
            <a:r>
              <a:rPr lang="en-GB" sz="3200" b="1" dirty="0" smtClean="0">
                <a:latin typeface="+mj-lt"/>
              </a:rPr>
              <a:t>Paul now describes him as a faithful and loved brother – what a transformation!</a:t>
            </a:r>
          </a:p>
          <a:p>
            <a:r>
              <a:rPr lang="en-GB" sz="3200" b="1" dirty="0" smtClean="0">
                <a:latin typeface="+mj-lt"/>
              </a:rPr>
              <a:t>He was now a trusted messenger for Paul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who are with Paul in Rome (10 – 14)</a:t>
            </a:r>
          </a:p>
          <a:p>
            <a:r>
              <a:rPr lang="en-GB" sz="3200" b="1" dirty="0" smtClean="0">
                <a:latin typeface="+mj-lt"/>
              </a:rPr>
              <a:t>Aristarchus was from Thessalonica (Acts 20:4) . He travelled extensively with Paul (see Acts 19:29, 20:4 and 27:2)</a:t>
            </a:r>
          </a:p>
          <a:p>
            <a:r>
              <a:rPr lang="en-GB" sz="3200" b="1" dirty="0" smtClean="0">
                <a:latin typeface="+mj-lt"/>
              </a:rPr>
              <a:t>He had been seized during the riot in Ephesus (Acts 19:29)</a:t>
            </a:r>
          </a:p>
          <a:p>
            <a:r>
              <a:rPr lang="en-GB" sz="3200" b="1" dirty="0" smtClean="0">
                <a:latin typeface="+mj-lt"/>
              </a:rPr>
              <a:t>He went to Jerusalem and to Rome with Paul and was imprisoned there with him – possibly voluntarily to encourage Paul (like Moravian missionaries who sold themselves into slavery in order to share the gospel with slaves in the Caribbean)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who are with Paul in Rome (10 – 14)</a:t>
            </a:r>
          </a:p>
          <a:p>
            <a:r>
              <a:rPr lang="en-GB" sz="3200" b="1" dirty="0" smtClean="0">
                <a:latin typeface="+mj-lt"/>
              </a:rPr>
              <a:t>Mark – this is John Mark  (Acts 12:12, 25) from Jerusalem</a:t>
            </a:r>
          </a:p>
          <a:p>
            <a:r>
              <a:rPr lang="en-GB" sz="3200" b="1" dirty="0" smtClean="0">
                <a:latin typeface="+mj-lt"/>
              </a:rPr>
              <a:t>He travelled with Paul and Barnabas (Acts 13:13) and was the cause of a disagreement between them (Acts 15:36 – 41) after Mark deserted them in </a:t>
            </a:r>
            <a:r>
              <a:rPr lang="en-GB" sz="3200" b="1" dirty="0" err="1" smtClean="0">
                <a:latin typeface="+mj-lt"/>
              </a:rPr>
              <a:t>Perga</a:t>
            </a:r>
            <a:r>
              <a:rPr lang="en-GB" sz="3200" b="1" dirty="0" smtClean="0">
                <a:latin typeface="+mj-lt"/>
              </a:rPr>
              <a:t>  (Acts 13:13)</a:t>
            </a:r>
          </a:p>
          <a:p>
            <a:r>
              <a:rPr lang="en-GB" sz="3200" b="1" dirty="0" smtClean="0">
                <a:latin typeface="+mj-lt"/>
              </a:rPr>
              <a:t>Now twelve years later Paul commends him – a renewed confidence in him (see also 2 Timothy 4:11)</a:t>
            </a:r>
          </a:p>
          <a:p>
            <a:r>
              <a:rPr lang="en-GB" sz="3200" b="1" dirty="0" smtClean="0">
                <a:latin typeface="+mj-lt"/>
              </a:rPr>
              <a:t>He is almost certainly the Mark who wrote the second gospel, based on Peter’s testimony of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who are with Paul in Rome (10 – 14)</a:t>
            </a:r>
          </a:p>
          <a:p>
            <a:r>
              <a:rPr lang="en-GB" sz="3200" b="1" dirty="0" smtClean="0">
                <a:latin typeface="+mj-lt"/>
              </a:rPr>
              <a:t>Jesus (Justus – </a:t>
            </a:r>
            <a:r>
              <a:rPr lang="en-GB" sz="3200" b="1" i="1" dirty="0" smtClean="0">
                <a:latin typeface="+mj-lt"/>
              </a:rPr>
              <a:t>“righteous”) </a:t>
            </a:r>
            <a:r>
              <a:rPr lang="en-GB" sz="3200" b="1" dirty="0" smtClean="0">
                <a:latin typeface="+mj-lt"/>
              </a:rPr>
              <a:t>– we know little about him. He is from a Jewish background (as were Aristarchus and Mark). Possibly he preferred to be known as Justus rather than his given name of Jesus out of reverence for the Lord.</a:t>
            </a:r>
          </a:p>
          <a:p>
            <a:r>
              <a:rPr lang="en-GB" sz="3200" b="1" dirty="0" smtClean="0">
                <a:latin typeface="+mj-lt"/>
              </a:rPr>
              <a:t>Epaphras – he had brought the gospel to Colossae having been converted in Ephesus .</a:t>
            </a:r>
          </a:p>
          <a:p>
            <a:r>
              <a:rPr lang="en-GB" sz="3200" b="1" dirty="0" smtClean="0">
                <a:latin typeface="+mj-lt"/>
              </a:rPr>
              <a:t>He had travelled to Rome and would return but in the meantime he wrestled in prayer for the Colossians that they may stand mature in faith</a:t>
            </a:r>
          </a:p>
          <a:p>
            <a:r>
              <a:rPr lang="en-GB" sz="3200" b="1" dirty="0" smtClean="0">
                <a:latin typeface="+mj-lt"/>
              </a:rPr>
              <a:t>Paul commends him for his tireless work for the gospel in Laodicea and Hierapolis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Those who are with Paul in Rome (10 – 14)</a:t>
            </a:r>
          </a:p>
          <a:p>
            <a:r>
              <a:rPr lang="en-GB" sz="3200" b="1" dirty="0" smtClean="0">
                <a:latin typeface="+mj-lt"/>
              </a:rPr>
              <a:t>Luke  – the beloved physician</a:t>
            </a:r>
          </a:p>
          <a:p>
            <a:r>
              <a:rPr lang="en-GB" sz="3200" b="1" dirty="0" smtClean="0">
                <a:latin typeface="+mj-lt"/>
              </a:rPr>
              <a:t>Author of the gospel of Luke and of Acts</a:t>
            </a:r>
          </a:p>
          <a:p>
            <a:r>
              <a:rPr lang="en-GB" sz="3200" b="1" dirty="0" smtClean="0">
                <a:latin typeface="+mj-lt"/>
              </a:rPr>
              <a:t>A companion to Paul until the end of Paul’s life see 2 Timothy 4:11)</a:t>
            </a:r>
          </a:p>
          <a:p>
            <a:r>
              <a:rPr lang="en-GB" sz="3200" b="1" dirty="0" smtClean="0">
                <a:latin typeface="+mj-lt"/>
              </a:rPr>
              <a:t>Demas – deserted Paul, the lure of the riches of the world proving too strong for him (2 Timothy 4:10)</a:t>
            </a:r>
          </a:p>
          <a:p>
            <a:r>
              <a:rPr lang="en-GB" sz="3200" b="1" dirty="0" smtClean="0">
                <a:latin typeface="+mj-lt"/>
              </a:rPr>
              <a:t>A mixed group in Rome of Jews and Gentiles</a:t>
            </a:r>
            <a:r>
              <a:rPr lang="en-GB" sz="3200" b="1" dirty="0" smtClean="0">
                <a:latin typeface="+mj-lt"/>
              </a:rPr>
              <a:t>, slaves </a:t>
            </a:r>
            <a:r>
              <a:rPr lang="en-GB" sz="3200" b="1" dirty="0" smtClean="0">
                <a:latin typeface="+mj-lt"/>
              </a:rPr>
              <a:t>and freemen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WHAT A GREAT FAMILY WE ARE PART OF!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Paul’s requests (15 – 17)</a:t>
            </a:r>
          </a:p>
          <a:p>
            <a:r>
              <a:rPr lang="en-GB" sz="3200" b="1" dirty="0" smtClean="0">
                <a:latin typeface="+mj-lt"/>
              </a:rPr>
              <a:t>Greet the brethren at Laodicea – clearly there is a letter from Paul to them that has been lost to us (as is a letter to the Corinthians)</a:t>
            </a:r>
          </a:p>
          <a:p>
            <a:r>
              <a:rPr lang="en-GB" sz="3200" b="1" dirty="0" smtClean="0">
                <a:latin typeface="+mj-lt"/>
              </a:rPr>
              <a:t>They should exchange the letters Paul has written</a:t>
            </a:r>
          </a:p>
          <a:p>
            <a:r>
              <a:rPr lang="en-GB" sz="3200" b="1" dirty="0" smtClean="0">
                <a:latin typeface="+mj-lt"/>
              </a:rPr>
              <a:t>They </a:t>
            </a:r>
            <a:r>
              <a:rPr lang="en-GB" sz="3200" b="1" dirty="0" smtClean="0">
                <a:latin typeface="+mj-lt"/>
              </a:rPr>
              <a:t>met in the house of </a:t>
            </a:r>
            <a:r>
              <a:rPr lang="en-GB" sz="3200" b="1" dirty="0" err="1" smtClean="0">
                <a:latin typeface="+mj-lt"/>
              </a:rPr>
              <a:t>Nympha</a:t>
            </a:r>
            <a:r>
              <a:rPr lang="en-GB" sz="3200" b="1" dirty="0" smtClean="0">
                <a:latin typeface="+mj-lt"/>
              </a:rPr>
              <a:t> or </a:t>
            </a:r>
            <a:r>
              <a:rPr lang="en-GB" sz="3200" b="1" dirty="0" err="1" smtClean="0">
                <a:latin typeface="+mj-lt"/>
              </a:rPr>
              <a:t>Nymphas</a:t>
            </a:r>
            <a:endParaRPr lang="en-GB" sz="3200" b="1" dirty="0" smtClean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An encouragement to </a:t>
            </a:r>
            <a:r>
              <a:rPr lang="en-GB" sz="3200" b="1" dirty="0" err="1" smtClean="0">
                <a:latin typeface="+mj-lt"/>
              </a:rPr>
              <a:t>Archippus</a:t>
            </a:r>
            <a:r>
              <a:rPr lang="en-GB" sz="3200" b="1" dirty="0" smtClean="0">
                <a:latin typeface="+mj-lt"/>
              </a:rPr>
              <a:t>, a member of Philemon’s household – to press on in the ministry the Lord has given him</a:t>
            </a:r>
          </a:p>
          <a:p>
            <a:endParaRPr lang="en-GB" sz="32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810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 WHAT A GREAT FAMILY WE ARE PART OF!</vt:lpstr>
      <vt:lpstr>WHAT A GREAT FAMILY WE ARE PART OF!</vt:lpstr>
      <vt:lpstr>WHAT A GREAT FAMILY WE ARE PART OF!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138</cp:revision>
  <cp:lastPrinted>2018-10-29T13:10:57Z</cp:lastPrinted>
  <dcterms:created xsi:type="dcterms:W3CDTF">2006-10-06T13:54:24Z</dcterms:created>
  <dcterms:modified xsi:type="dcterms:W3CDTF">2019-04-14T07:25:36Z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